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2" r:id="rId1"/>
  </p:sldMasterIdLst>
  <p:sldIdLst>
    <p:sldId id="268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65" r:id="rId20"/>
    <p:sldId id="266" r:id="rId21"/>
    <p:sldId id="267" r:id="rId22"/>
    <p:sldId id="269" r:id="rId23"/>
    <p:sldId id="270" r:id="rId24"/>
    <p:sldId id="271" r:id="rId25"/>
    <p:sldId id="25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6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456" y="-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72114033-4752-F542-B2F6-A54024B539D9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F407B6C-DA44-ED4B-93E4-137732B98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23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033-4752-F542-B2F6-A54024B539D9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7B6C-DA44-ED4B-93E4-137732B98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805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2114033-4752-F542-B2F6-A54024B539D9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F407B6C-DA44-ED4B-93E4-137732B98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7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033-4752-F542-B2F6-A54024B539D9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7B6C-DA44-ED4B-93E4-137732B98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66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2114033-4752-F542-B2F6-A54024B539D9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F407B6C-DA44-ED4B-93E4-137732B98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0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2114033-4752-F542-B2F6-A54024B539D9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F407B6C-DA44-ED4B-93E4-137732B98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22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2114033-4752-F542-B2F6-A54024B539D9}" type="datetimeFigureOut">
              <a:rPr lang="en-US" smtClean="0"/>
              <a:t>6/10/26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F407B6C-DA44-ED4B-93E4-137732B98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27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033-4752-F542-B2F6-A54024B539D9}" type="datetimeFigureOut">
              <a:rPr lang="en-US" smtClean="0"/>
              <a:t>6/10/26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7B6C-DA44-ED4B-93E4-137732B98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117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2114033-4752-F542-B2F6-A54024B539D9}" type="datetimeFigureOut">
              <a:rPr lang="en-US" smtClean="0"/>
              <a:t>6/10/26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9F407B6C-DA44-ED4B-93E4-137732B98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26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14033-4752-F542-B2F6-A54024B539D9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07B6C-DA44-ED4B-93E4-137732B98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217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2114033-4752-F542-B2F6-A54024B539D9}" type="datetimeFigureOut">
              <a:rPr lang="en-US" smtClean="0"/>
              <a:t>6/10/26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9F407B6C-DA44-ED4B-93E4-137732B98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73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14033-4752-F542-B2F6-A54024B539D9}" type="datetimeFigureOut">
              <a:rPr lang="en-US" smtClean="0"/>
              <a:t>6/10/26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07B6C-DA44-ED4B-93E4-137732B98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93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DB0FF-5658-014F-BDCF-0D69F630FE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90C31B-5B1A-3542-943D-E27598F378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374122-58D4-7D4E-B71E-3CB9F5B815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-991734"/>
            <a:ext cx="9710057" cy="9710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109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AF56C-456B-E942-8F32-9D56359C8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/>
              <a:t>1. Introduction &amp; General Approach to Pre‑Operative Medicine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A463A-F407-5649-ABFD-D2D6380CB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Outline Course Objectives and Modules</a:t>
            </a:r>
          </a:p>
          <a:p>
            <a:r>
              <a:rPr lang="en-US" dirty="0"/>
              <a:t>Outline Competencies they will </a:t>
            </a:r>
            <a:r>
              <a:rPr lang="en-US" dirty="0" err="1"/>
              <a:t>aquire</a:t>
            </a:r>
            <a:r>
              <a:rPr lang="en-US" dirty="0"/>
              <a:t> </a:t>
            </a:r>
          </a:p>
          <a:p>
            <a:r>
              <a:rPr lang="en-US" dirty="0"/>
              <a:t>Ideal Time line to complete the course – 3 weeks</a:t>
            </a:r>
          </a:p>
          <a:p>
            <a:r>
              <a:rPr lang="en-US" dirty="0"/>
              <a:t>Explain Course Modules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D76596-00F3-8445-A28B-95F17E1649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640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843EE-7A87-4E4D-B065-BBCC1CF8F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/>
              <a:t>2. Cardiovascular Disease Assessment in Non‑Cardiac Surgery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6B61D-349B-104E-A2C1-211D89E07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Importance of assessing cardiovascular risk</a:t>
            </a:r>
          </a:p>
          <a:p>
            <a:r>
              <a:rPr lang="en-US" dirty="0"/>
              <a:t>How to assess risk of MACE</a:t>
            </a:r>
          </a:p>
          <a:p>
            <a:r>
              <a:rPr lang="en-US" dirty="0"/>
              <a:t>RCRI (revised cardiac risk index)</a:t>
            </a:r>
          </a:p>
          <a:p>
            <a:r>
              <a:rPr lang="en-US" dirty="0"/>
              <a:t>How to assess functional capacity</a:t>
            </a:r>
          </a:p>
          <a:p>
            <a:r>
              <a:rPr lang="en-US" dirty="0"/>
              <a:t>Duke Activity Score Index </a:t>
            </a:r>
          </a:p>
          <a:p>
            <a:r>
              <a:rPr lang="en-US" dirty="0"/>
              <a:t>Role of cardiac imaging (TTE / stress tests pre-op)</a:t>
            </a:r>
          </a:p>
          <a:p>
            <a:r>
              <a:rPr lang="en-US" dirty="0"/>
              <a:t>Indication for BNP testing pre-op and post-op monitoring of troponins / EKGs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AB3D0A-F545-4647-B830-EAF70DC03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642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30F8C-615D-4D4D-812F-566F1587B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3. Assessing Surgical Risk</a:t>
            </a:r>
            <a:r>
              <a:rPr lang="en-CA" dirty="0"/>
              <a:t> </a:t>
            </a:r>
            <a:br>
              <a:rPr lang="en-CA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55CB7-215E-1E4D-A922-82B355B00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factors are involved with surgical risk assessment</a:t>
            </a:r>
          </a:p>
          <a:p>
            <a:pPr lvl="1"/>
            <a:r>
              <a:rPr lang="en-US" dirty="0"/>
              <a:t>Duration of surgery</a:t>
            </a:r>
          </a:p>
          <a:p>
            <a:pPr lvl="1"/>
            <a:r>
              <a:rPr lang="en-US" dirty="0"/>
              <a:t>Type of anesthesia used</a:t>
            </a:r>
          </a:p>
          <a:p>
            <a:pPr lvl="1"/>
            <a:r>
              <a:rPr lang="en-US" dirty="0"/>
              <a:t>Vascular vs non-vascular </a:t>
            </a:r>
            <a:r>
              <a:rPr lang="en-US" dirty="0" err="1"/>
              <a:t>Sx</a:t>
            </a:r>
            <a:endParaRPr lang="en-US" dirty="0"/>
          </a:p>
          <a:p>
            <a:pPr lvl="1"/>
            <a:r>
              <a:rPr lang="en-US" dirty="0"/>
              <a:t>Bleeding risk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959E4C-B993-624F-AEA0-9011884A8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839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8C350-16AB-3349-924F-25A67ADA8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/>
              <a:t>4.Chronic lung disease and OSA</a:t>
            </a:r>
            <a:br>
              <a:rPr lang="en-CA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25FAF-2201-1548-8C5E-C820B47BB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Managing Asthma and COPD peri-op</a:t>
            </a:r>
          </a:p>
          <a:p>
            <a:r>
              <a:rPr lang="en-US" dirty="0"/>
              <a:t>Taking a thorough history of their disease</a:t>
            </a:r>
          </a:p>
          <a:p>
            <a:pPr lvl="1"/>
            <a:r>
              <a:rPr lang="en-US" dirty="0"/>
              <a:t>Frequency of exacerbations</a:t>
            </a:r>
          </a:p>
          <a:p>
            <a:pPr lvl="1"/>
            <a:r>
              <a:rPr lang="en-US" dirty="0"/>
              <a:t>Functional capacity</a:t>
            </a:r>
          </a:p>
          <a:p>
            <a:pPr lvl="1"/>
            <a:r>
              <a:rPr lang="en-US" dirty="0"/>
              <a:t>Use of steroids</a:t>
            </a:r>
          </a:p>
          <a:p>
            <a:r>
              <a:rPr lang="en-US" dirty="0"/>
              <a:t>Role for pre-op testing ( CXR / PFTs)</a:t>
            </a:r>
          </a:p>
          <a:p>
            <a:r>
              <a:rPr lang="en-US" dirty="0"/>
              <a:t>OSA </a:t>
            </a:r>
          </a:p>
          <a:p>
            <a:pPr lvl="1"/>
            <a:r>
              <a:rPr lang="en-US" dirty="0"/>
              <a:t>Managing patients with known OSA</a:t>
            </a:r>
          </a:p>
          <a:p>
            <a:pPr lvl="1"/>
            <a:r>
              <a:rPr lang="en-US" dirty="0"/>
              <a:t>Identifying patients at risk of OSA</a:t>
            </a:r>
          </a:p>
          <a:p>
            <a:pPr lvl="1"/>
            <a:r>
              <a:rPr lang="en-US" dirty="0"/>
              <a:t>? Role for pre-op OSA testing</a:t>
            </a:r>
          </a:p>
          <a:p>
            <a:pPr lvl="1"/>
            <a:r>
              <a:rPr lang="en-US" dirty="0"/>
              <a:t>How to manage your patient with OSA peri-op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C72A8D-BD0B-9B4C-8089-7C2F1E9E9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88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ECC3F-8814-5547-A40E-7E48A99C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/>
              <a:t>5. Perioperative Diabetes Management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FCF19-3021-3546-80FC-3E3600C2E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Importance of adequate DM control peri-op</a:t>
            </a:r>
          </a:p>
          <a:p>
            <a:r>
              <a:rPr lang="en-US" dirty="0"/>
              <a:t>Target glycemic control peri-op</a:t>
            </a:r>
          </a:p>
          <a:p>
            <a:r>
              <a:rPr lang="en-US" dirty="0"/>
              <a:t>How to manage DM-2 medications peri-op</a:t>
            </a:r>
          </a:p>
          <a:p>
            <a:pPr lvl="1"/>
            <a:r>
              <a:rPr lang="en-US" dirty="0"/>
              <a:t>OHAs</a:t>
            </a:r>
          </a:p>
          <a:p>
            <a:pPr lvl="1"/>
            <a:r>
              <a:rPr lang="en-US" dirty="0"/>
              <a:t>GLP-1</a:t>
            </a:r>
          </a:p>
          <a:p>
            <a:pPr lvl="1"/>
            <a:r>
              <a:rPr lang="en-US" dirty="0"/>
              <a:t>STLG2 inhibitors</a:t>
            </a:r>
          </a:p>
          <a:p>
            <a:pPr lvl="1"/>
            <a:r>
              <a:rPr lang="en-US" dirty="0"/>
              <a:t>Insulin management</a:t>
            </a:r>
          </a:p>
          <a:p>
            <a:r>
              <a:rPr lang="en-US" dirty="0"/>
              <a:t>Type 1 DM management</a:t>
            </a:r>
          </a:p>
          <a:p>
            <a:pPr lvl="1"/>
            <a:r>
              <a:rPr lang="en-US" dirty="0"/>
              <a:t>Indications to refer for IV insulin pre-op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92FC7D-47E2-9A46-AD51-42FACF28F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0831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03D3D-9669-0641-826C-C34F8BB2E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/>
              <a:t>6. Chronic Kidney Disease in the Perioperative Setting</a:t>
            </a:r>
            <a:br>
              <a:rPr lang="en-CA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3DE70-363B-3D41-A2E9-FA62CC477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Importance of identifying patients with CKD</a:t>
            </a:r>
          </a:p>
          <a:p>
            <a:r>
              <a:rPr lang="en-US" dirty="0"/>
              <a:t>Risk of AKI in patients with CKD</a:t>
            </a:r>
          </a:p>
          <a:p>
            <a:r>
              <a:rPr lang="en-US" dirty="0"/>
              <a:t>Management of CKD peri-op</a:t>
            </a:r>
          </a:p>
          <a:p>
            <a:pPr lvl="1"/>
            <a:r>
              <a:rPr lang="en-US" dirty="0"/>
              <a:t>Avoid certain medication</a:t>
            </a:r>
          </a:p>
          <a:p>
            <a:pPr lvl="1"/>
            <a:r>
              <a:rPr lang="en-US" dirty="0"/>
              <a:t>Avoid hypotension</a:t>
            </a:r>
          </a:p>
          <a:p>
            <a:pPr lvl="1"/>
            <a:r>
              <a:rPr lang="en-US" dirty="0"/>
              <a:t>Judicious fluid management</a:t>
            </a:r>
          </a:p>
          <a:p>
            <a:r>
              <a:rPr lang="en-US" dirty="0"/>
              <a:t>Managing patients on IHD – timing surgery/ dialysis appropriately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330EAC-887F-484D-8683-DBA3B5086F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9653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C31A8-4D30-8544-8A0D-A2258CBA0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/>
              <a:t>7. Anticoagulant &amp; Antiplatelet Management</a:t>
            </a:r>
            <a:r>
              <a:rPr lang="en-CA" dirty="0"/>
              <a:t> </a:t>
            </a:r>
            <a:br>
              <a:rPr lang="en-CA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EE796-BE13-AE4F-B02F-4C4DAD3C9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Draw on data from thrombosis Canada and ASRA</a:t>
            </a:r>
          </a:p>
          <a:p>
            <a:r>
              <a:rPr lang="en-US" dirty="0"/>
              <a:t>Anticoagulants</a:t>
            </a:r>
          </a:p>
          <a:p>
            <a:pPr lvl="1"/>
            <a:r>
              <a:rPr lang="en-US" dirty="0"/>
              <a:t>DOACs:  when to stop and restart</a:t>
            </a:r>
          </a:p>
          <a:p>
            <a:pPr lvl="1"/>
            <a:r>
              <a:rPr lang="en-US" dirty="0"/>
              <a:t>Coumadin – who needs to be bridged</a:t>
            </a:r>
          </a:p>
          <a:p>
            <a:pPr lvl="1"/>
            <a:r>
              <a:rPr lang="en-US" dirty="0"/>
              <a:t>LMWH: how to manage</a:t>
            </a:r>
          </a:p>
          <a:p>
            <a:r>
              <a:rPr lang="en-US" dirty="0"/>
              <a:t>Anti-platelets: Can and should we stop it pre-op?</a:t>
            </a:r>
          </a:p>
          <a:p>
            <a:pPr lvl="1"/>
            <a:r>
              <a:rPr lang="en-US" dirty="0"/>
              <a:t>ASA, Clopidogrel, Prasugrel, Ticagrelor</a:t>
            </a:r>
          </a:p>
          <a:p>
            <a:pPr lvl="1"/>
            <a:r>
              <a:rPr lang="en-US" dirty="0"/>
              <a:t>Primary Prevention</a:t>
            </a:r>
          </a:p>
          <a:p>
            <a:pPr lvl="1"/>
            <a:r>
              <a:rPr lang="en-US" dirty="0"/>
              <a:t>Secondary Prevention: PCI, CABG</a:t>
            </a:r>
          </a:p>
          <a:p>
            <a:pPr lvl="1"/>
            <a:r>
              <a:rPr lang="en-US" dirty="0"/>
              <a:t>Secondary Prevention: CVA, PAD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56D00B-A982-EB41-8C8B-58A93654B8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9594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05DA3-E260-BE45-B46B-76D766A3F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434" y="2199276"/>
            <a:ext cx="4191857" cy="2456442"/>
          </a:xfrm>
        </p:spPr>
        <p:txBody>
          <a:bodyPr>
            <a:normAutofit fontScale="90000"/>
          </a:bodyPr>
          <a:lstStyle/>
          <a:p>
            <a:r>
              <a:rPr lang="en-CA" b="1" dirty="0"/>
              <a:t>8. Adrenal Insufficiency, Chronic Steroid Use and Immunosuppression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18F74-9716-7747-AAEF-D1B0D5CEA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identify patients with adrenal insufficiency </a:t>
            </a:r>
          </a:p>
          <a:p>
            <a:r>
              <a:rPr lang="en-US" dirty="0"/>
              <a:t>Managing patients on chronic steroids peri-op</a:t>
            </a:r>
          </a:p>
          <a:p>
            <a:r>
              <a:rPr lang="en-US" dirty="0"/>
              <a:t>Managing different immunosuppressive agents peri-op</a:t>
            </a:r>
          </a:p>
          <a:p>
            <a:pPr lvl="1"/>
            <a:r>
              <a:rPr lang="en-US" dirty="0"/>
              <a:t>MTX / Sulfasalazine / Plaquenil / 5-ASA </a:t>
            </a:r>
            <a:r>
              <a:rPr lang="en-US" dirty="0" err="1"/>
              <a:t>ect</a:t>
            </a:r>
            <a:r>
              <a:rPr lang="en-US" dirty="0"/>
              <a:t>..</a:t>
            </a:r>
          </a:p>
          <a:p>
            <a:pPr lvl="1"/>
            <a:r>
              <a:rPr lang="en-US" dirty="0"/>
              <a:t>Anti-TNFs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41A64A-3344-5B4F-9C51-8021FA174A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6447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0EAB1-8408-D548-81D1-398075010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/>
              <a:t>9.Medication Management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F161D-D3CA-C04F-B318-A2FC7E09E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Guideline for managing different classes of meds</a:t>
            </a:r>
          </a:p>
          <a:p>
            <a:pPr lvl="1"/>
            <a:r>
              <a:rPr lang="en-US" dirty="0"/>
              <a:t>Beta – blockers</a:t>
            </a:r>
          </a:p>
          <a:p>
            <a:pPr lvl="1"/>
            <a:r>
              <a:rPr lang="en-US" dirty="0"/>
              <a:t>ACEs / ARBs</a:t>
            </a:r>
          </a:p>
          <a:p>
            <a:pPr lvl="1"/>
            <a:r>
              <a:rPr lang="en-US" dirty="0"/>
              <a:t>CCBs</a:t>
            </a:r>
          </a:p>
          <a:p>
            <a:pPr lvl="1"/>
            <a:r>
              <a:rPr lang="en-US" dirty="0"/>
              <a:t>Diuretics</a:t>
            </a:r>
          </a:p>
          <a:p>
            <a:pPr lvl="1"/>
            <a:r>
              <a:rPr lang="en-US" dirty="0"/>
              <a:t>Anti-epileptics</a:t>
            </a:r>
          </a:p>
          <a:p>
            <a:pPr lvl="1"/>
            <a:r>
              <a:rPr lang="en-US" dirty="0" err="1"/>
              <a:t>Ect</a:t>
            </a:r>
            <a:r>
              <a:rPr lang="en-US" dirty="0"/>
              <a:t>…</a:t>
            </a:r>
          </a:p>
          <a:p>
            <a:r>
              <a:rPr lang="en-US" dirty="0"/>
              <a:t>PDF Document about how to manage different classes of medications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A87476-5DC3-5841-BBB4-788C11C53F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5113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566AD17-3002-AF42-BA5A-443DEB67D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9EBD15-87A6-934C-B689-03C919D64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Products and Services – Clinical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E19C3-F7E3-5042-AA88-6F62C5B52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Consult Templates</a:t>
            </a:r>
          </a:p>
          <a:p>
            <a:r>
              <a:rPr lang="en-US" dirty="0"/>
              <a:t>Medication Management Templates</a:t>
            </a:r>
          </a:p>
          <a:p>
            <a:r>
              <a:rPr lang="en-US" dirty="0"/>
              <a:t>Clinical tools – (RCRI / DASI / STOP BANG)</a:t>
            </a:r>
          </a:p>
          <a:p>
            <a:r>
              <a:rPr lang="en-CA" dirty="0"/>
              <a:t>Evidence-based pre-operative algorithms aligned with Choosing Wisely Canada recommendations to optimize perioperative investigations and reduce unnecessary testing</a:t>
            </a:r>
          </a:p>
          <a:p>
            <a:r>
              <a:rPr lang="en-CA" dirty="0"/>
              <a:t>Standardized pre-operative algorithms designed to guide appropriate referral pathways based on patient comorbidities, clinical risk profile, and surgical complexity.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486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58DE-19B0-E642-A6F4-A56015FC75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7247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b="1" dirty="0">
                <a:solidFill>
                  <a:schemeClr val="bg1"/>
                </a:solidFill>
              </a:rPr>
              <a:t>Pre-Op Canada: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CA" sz="4400" b="1" dirty="0">
                <a:solidFill>
                  <a:schemeClr val="bg1"/>
                </a:solidFill>
              </a:rPr>
              <a:t>Practical perioperative education for modern healthcare teams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F47854-DBCE-5347-BB6C-DB3B7F7262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76953"/>
            <a:ext cx="9144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Nessrine Sabri, MDCM, FRCPC, MBA</a:t>
            </a:r>
          </a:p>
          <a:p>
            <a:r>
              <a:rPr lang="en-US" dirty="0">
                <a:solidFill>
                  <a:schemeClr val="bg1"/>
                </a:solidFill>
              </a:rPr>
              <a:t>Assistant Professor of Medicine, McGill University</a:t>
            </a:r>
          </a:p>
          <a:p>
            <a:r>
              <a:rPr lang="en-US" dirty="0">
                <a:solidFill>
                  <a:schemeClr val="bg1"/>
                </a:solidFill>
              </a:rPr>
              <a:t>May 27 2027</a:t>
            </a:r>
          </a:p>
        </p:txBody>
      </p:sp>
    </p:spTree>
    <p:extLst>
      <p:ext uri="{BB962C8B-B14F-4D97-AF65-F5344CB8AC3E}">
        <p14:creationId xmlns:p14="http://schemas.microsoft.com/office/powerpoint/2010/main" val="19982257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36284-05C3-3147-A624-0D7564CCE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51105-5063-7A46-9D04-0B684BEB2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Revenu</a:t>
            </a:r>
            <a:r>
              <a:rPr lang="en-US" dirty="0"/>
              <a:t> Stream: </a:t>
            </a:r>
          </a:p>
          <a:p>
            <a:r>
              <a:rPr lang="en-US" dirty="0"/>
              <a:t>Online Courses: and Clinical Tools: </a:t>
            </a:r>
          </a:p>
          <a:p>
            <a:pPr lvl="1"/>
            <a:r>
              <a:rPr lang="en-US" dirty="0"/>
              <a:t>xxx CAD per weekend course</a:t>
            </a:r>
          </a:p>
          <a:p>
            <a:pPr lvl="1"/>
            <a:r>
              <a:rPr lang="en-US" dirty="0"/>
              <a:t>Medical professionals would pay a fee to obtain access to our modules. Their access would remain valid for 1 year. </a:t>
            </a:r>
          </a:p>
          <a:p>
            <a:pPr lvl="1"/>
            <a:r>
              <a:rPr lang="en-US" dirty="0"/>
              <a:t>If they want to keep access , they can prolong their access for another year at ½ the price.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7C1EEC-BACE-3F4E-84E6-821F8F62E0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680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10A63-A4F6-5B40-A057-F5F2FEEAD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Competitive Advantage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738B6-970B-9A4F-BC8C-CA4923153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Pre-Op Canada changes the landscape in pre-op education</a:t>
            </a:r>
          </a:p>
          <a:p>
            <a:r>
              <a:rPr lang="en-US" dirty="0"/>
              <a:t>Strengths of out platform:</a:t>
            </a:r>
          </a:p>
          <a:p>
            <a:pPr lvl="1"/>
            <a:r>
              <a:rPr lang="en-US" dirty="0"/>
              <a:t>No other online CPD platform in pre-op across Canada and only 1 in USA</a:t>
            </a:r>
          </a:p>
          <a:p>
            <a:pPr lvl="1"/>
            <a:r>
              <a:rPr lang="en-US" dirty="0"/>
              <a:t>Over the past decade there is a shift in how people want to learn</a:t>
            </a:r>
          </a:p>
          <a:p>
            <a:pPr lvl="1"/>
            <a:r>
              <a:rPr lang="en-US" dirty="0"/>
              <a:t>Ease of access to CPD in pre-op</a:t>
            </a:r>
          </a:p>
          <a:p>
            <a:pPr lvl="1"/>
            <a:r>
              <a:rPr lang="en-US" dirty="0"/>
              <a:t>Practical and Pragmatic approach to learning pre-op medicine</a:t>
            </a:r>
          </a:p>
          <a:p>
            <a:pPr lvl="1"/>
            <a:r>
              <a:rPr lang="en-US" dirty="0"/>
              <a:t>Much further reach then through a conference or in the clinic</a:t>
            </a:r>
          </a:p>
          <a:p>
            <a:pPr lvl="1"/>
            <a:r>
              <a:rPr lang="en-US" dirty="0"/>
              <a:t>Clinicians can learn at their own pace and at a time that suits them best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199FE6-4C99-6B44-B66A-7E1F837F55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3923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6D4A8-9807-4749-82A0-1E0D0817E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5116E-D392-6A4E-9077-D1C4CA00B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with Pilot in Quebec and Ontario</a:t>
            </a:r>
          </a:p>
          <a:p>
            <a:r>
              <a:rPr lang="en-US" dirty="0"/>
              <a:t>Online Course Modules</a:t>
            </a:r>
          </a:p>
          <a:p>
            <a:r>
              <a:rPr lang="en-US" dirty="0"/>
              <a:t>Offer course at low cost ( 199 CAD) for the first 1-2 years</a:t>
            </a:r>
          </a:p>
          <a:p>
            <a:r>
              <a:rPr lang="en-US" dirty="0"/>
              <a:t>Goal: Build a core audience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044CCB-CA05-D543-858D-FDAA120D64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6304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7D52F-B8E3-AF4A-BEBF-F4BB3D479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and Operational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A419B-5FE8-0E42-BE8E-5E582D145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Low start up cost – I will assume this cost</a:t>
            </a:r>
          </a:p>
          <a:p>
            <a:r>
              <a:rPr lang="en-US" dirty="0"/>
              <a:t>Website development and digital platform alone</a:t>
            </a:r>
          </a:p>
          <a:p>
            <a:r>
              <a:rPr lang="en-US" dirty="0"/>
              <a:t>Expert led content creation ( all three of us)</a:t>
            </a:r>
          </a:p>
          <a:p>
            <a:r>
              <a:rPr lang="en-US" dirty="0"/>
              <a:t>Strong potential for recurring revenue and hospital / university partnerships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B77339-1AE5-EE4C-9905-543F07179B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7244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7469A-0E8C-CC47-85EC-9E101BF61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3D6BE-FB24-8444-9028-486858A51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Standardized knowledge and training for healthcare professionals</a:t>
            </a:r>
          </a:p>
          <a:p>
            <a:r>
              <a:rPr lang="en-US" dirty="0"/>
              <a:t>Outside of internal medicine there is no formalized pre-op program online across Canada</a:t>
            </a:r>
          </a:p>
          <a:p>
            <a:endParaRPr lang="en-US" dirty="0"/>
          </a:p>
          <a:p>
            <a:r>
              <a:rPr lang="en-US" dirty="0"/>
              <a:t>This organization can contribute to </a:t>
            </a:r>
          </a:p>
          <a:p>
            <a:pPr lvl="1"/>
            <a:r>
              <a:rPr lang="en-US" dirty="0"/>
              <a:t>Standardizing evidence based care</a:t>
            </a:r>
          </a:p>
          <a:p>
            <a:pPr lvl="1"/>
            <a:r>
              <a:rPr lang="en-US" dirty="0"/>
              <a:t>Increasing healthcare provider knowledge and confidence</a:t>
            </a:r>
          </a:p>
          <a:p>
            <a:pPr lvl="1"/>
            <a:r>
              <a:rPr lang="en-US" dirty="0"/>
              <a:t>Improving medical care in the peri-operative setting</a:t>
            </a:r>
          </a:p>
          <a:p>
            <a:pPr lvl="1"/>
            <a:r>
              <a:rPr lang="en-US" dirty="0"/>
              <a:t>Reduced surgical cancellation</a:t>
            </a:r>
          </a:p>
          <a:p>
            <a:pPr lvl="1"/>
            <a:r>
              <a:rPr lang="en-US" dirty="0"/>
              <a:t>Better Patient preparation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AD8A86-938B-A742-8599-56D246A5C3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4195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1E4F1-1E17-4D4D-93AF-79BFA2662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4874F-4873-BA4A-AEB4-83BC57489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Currently there is no publicly available training information in peri-operative medicine available online</a:t>
            </a:r>
          </a:p>
          <a:p>
            <a:r>
              <a:rPr lang="en-US" dirty="0"/>
              <a:t>Training in pre-op medicine is only available through residency training programs or through occasional talks at conferences</a:t>
            </a:r>
          </a:p>
          <a:p>
            <a:r>
              <a:rPr lang="en-US" dirty="0"/>
              <a:t>No formalized training online for other professionals such as family doctors, nurses and for residents and medical students wanting to learn more about pre-op</a:t>
            </a:r>
          </a:p>
          <a:p>
            <a:r>
              <a:rPr lang="en-US" dirty="0"/>
              <a:t>Our goal is to bring the basics of pre-op medicine to interested health care professionals such as nurses, family doctors, internal medicine doctors who would like to refresh their knowledge through an easy to use online portal.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721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433875A-9708-7748-8023-EFBDFFEC4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4963236"/>
            <a:ext cx="2177143" cy="217714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10E752-EC0D-934E-8079-5CC7BD374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6158C-1E2D-044C-BD13-F3FD53377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Pre-operative assessments vary significantly across Canada</a:t>
            </a:r>
          </a:p>
          <a:p>
            <a:r>
              <a:rPr lang="en-US" dirty="0"/>
              <a:t>Many different healthcare professionals are involved in peri-operative medicine</a:t>
            </a:r>
          </a:p>
          <a:p>
            <a:r>
              <a:rPr lang="en-US" dirty="0"/>
              <a:t>Increasing and aging Canadian population in need more surgery than ever before.</a:t>
            </a:r>
          </a:p>
          <a:p>
            <a:r>
              <a:rPr lang="en-US" dirty="0"/>
              <a:t>Inconsistent Work-ups lead to</a:t>
            </a:r>
          </a:p>
          <a:p>
            <a:pPr lvl="1"/>
            <a:r>
              <a:rPr lang="en-US" dirty="0"/>
              <a:t>Delays</a:t>
            </a:r>
          </a:p>
          <a:p>
            <a:pPr lvl="1"/>
            <a:r>
              <a:rPr lang="en-US" dirty="0"/>
              <a:t>Cancellations</a:t>
            </a:r>
          </a:p>
          <a:p>
            <a:pPr lvl="1"/>
            <a:r>
              <a:rPr lang="en-US" dirty="0"/>
              <a:t>Increased healthcare costs </a:t>
            </a:r>
          </a:p>
          <a:p>
            <a:pPr lvl="1"/>
            <a:r>
              <a:rPr lang="en-US" dirty="0"/>
              <a:t>Patient frustration</a:t>
            </a:r>
          </a:p>
          <a:p>
            <a:r>
              <a:rPr lang="en-US" dirty="0"/>
              <a:t>Training in Pre-op in often performed on the ground with residents. Family doctors and nurses are taught on the fly in the clinical setting.</a:t>
            </a:r>
          </a:p>
          <a:p>
            <a:r>
              <a:rPr lang="en-US" dirty="0"/>
              <a:t>Conferences in pre-op give training 1-2 days per years to a narrow targeted audience.</a:t>
            </a:r>
          </a:p>
        </p:txBody>
      </p:sp>
    </p:spTree>
    <p:extLst>
      <p:ext uri="{BB962C8B-B14F-4D97-AF65-F5344CB8AC3E}">
        <p14:creationId xmlns:p14="http://schemas.microsoft.com/office/powerpoint/2010/main" val="1165420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CFF31-20B4-EE43-A27D-C5BD58F2D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B099A-7787-FF47-B30B-74C3DC36E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Currently there is a gap in the Canadian healthcare education</a:t>
            </a:r>
          </a:p>
          <a:p>
            <a:r>
              <a:rPr lang="en-US" dirty="0"/>
              <a:t>There are few Canadian-focused pre-op education platforms</a:t>
            </a:r>
          </a:p>
          <a:p>
            <a:r>
              <a:rPr lang="en-US" dirty="0"/>
              <a:t>Family doctors and community physicians, nurses, pharmacists and trainees need concise practical tools</a:t>
            </a:r>
          </a:p>
          <a:p>
            <a:endParaRPr lang="en-US" dirty="0"/>
          </a:p>
          <a:p>
            <a:r>
              <a:rPr lang="en-US" dirty="0"/>
              <a:t>Pre-op Canada’s goal is to provide a practical evidence based educational platforms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931962-F0C6-9D44-A31D-36C6C7D9B9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560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11E25-D365-AD4C-9F30-A75A9CB0D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Pre-op Canada?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848EF-7E42-2643-9199-119353E28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Mission statement: 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CA" dirty="0"/>
              <a:t>“To provide accessible, evidence-based, and practical perioperative medicine education for healthcare professionals across Canada.”</a:t>
            </a:r>
          </a:p>
          <a:p>
            <a:pPr marL="0" indent="0" algn="ctr">
              <a:buNone/>
            </a:pPr>
            <a:endParaRPr lang="en-CA" dirty="0"/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FEF120-0A49-984C-9A30-11E65F01A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556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4C015-7F18-8446-8ADF-FD84E77EA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1CFA2-C631-2844-A29C-9EDFD82FE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Online courses</a:t>
            </a:r>
          </a:p>
          <a:p>
            <a:r>
              <a:rPr lang="en-US" dirty="0"/>
              <a:t>Certification Modules</a:t>
            </a:r>
          </a:p>
          <a:p>
            <a:r>
              <a:rPr lang="en-US" dirty="0"/>
              <a:t>Clinical Algorithms</a:t>
            </a:r>
          </a:p>
          <a:p>
            <a:r>
              <a:rPr lang="en-US" dirty="0"/>
              <a:t>CME- accredited education (CPD)</a:t>
            </a:r>
          </a:p>
          <a:p>
            <a:endParaRPr lang="en-US" dirty="0"/>
          </a:p>
          <a:p>
            <a:r>
              <a:rPr lang="en-US" dirty="0"/>
              <a:t>PDF templates for consults and medication management</a:t>
            </a:r>
          </a:p>
          <a:p>
            <a:r>
              <a:rPr lang="en-US" dirty="0"/>
              <a:t>Clinical Algorithms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EA2B5D-684B-384A-BAFB-D32F1C7F0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801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46F47-9D19-FB44-9905-CD486A86C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Audience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1256A-D460-AC49-AF71-55A4ACB7C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Family Physicians</a:t>
            </a:r>
          </a:p>
          <a:p>
            <a:r>
              <a:rPr lang="en-US" dirty="0"/>
              <a:t>Internists looking to refresh there pre-op knowledge</a:t>
            </a:r>
          </a:p>
          <a:p>
            <a:r>
              <a:rPr lang="en-US" dirty="0"/>
              <a:t>Nurse practitioners and nurse clinicians</a:t>
            </a:r>
          </a:p>
          <a:p>
            <a:r>
              <a:rPr lang="en-US" dirty="0"/>
              <a:t>Nurses</a:t>
            </a:r>
          </a:p>
          <a:p>
            <a:r>
              <a:rPr lang="en-US" dirty="0"/>
              <a:t>Residents and medical students</a:t>
            </a:r>
          </a:p>
          <a:p>
            <a:r>
              <a:rPr lang="en-US" dirty="0"/>
              <a:t>Pharmacists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7E31DD-66CD-5C43-903E-E3512AD8CE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464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8D581-52F3-0346-9AC8-C1912C903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Products and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21BFC-8BFE-5843-9BDA-5DE1006E4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5399" y="1614610"/>
            <a:ext cx="5998029" cy="4351338"/>
          </a:xfrm>
        </p:spPr>
        <p:txBody>
          <a:bodyPr/>
          <a:lstStyle/>
          <a:p>
            <a:r>
              <a:rPr lang="en-US" dirty="0"/>
              <a:t>Educational</a:t>
            </a:r>
          </a:p>
          <a:p>
            <a:endParaRPr lang="en-US" dirty="0"/>
          </a:p>
          <a:p>
            <a:r>
              <a:rPr lang="en-US" dirty="0"/>
              <a:t>Clinical Tools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4783D9-3D84-9843-A6CF-594DF422E0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399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ACE4A4D-5906-FA48-AD4C-604AB25BC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4857" y="5088391"/>
            <a:ext cx="2177143" cy="217714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5DB0AA2-DB30-534D-8C1B-81D4AADEF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Products and Services - Educational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7506A-2F4A-EE44-B93B-7B5FE0E1A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Online Course with 9 different modules and end of module assessments</a:t>
            </a:r>
          </a:p>
          <a:p>
            <a:pPr lvl="1"/>
            <a:r>
              <a:rPr lang="en-CA" b="1" dirty="0"/>
              <a:t>Introduction &amp; General Approach to Pre‑Operative Medicine</a:t>
            </a:r>
            <a:r>
              <a:rPr lang="en-CA" dirty="0">
                <a:effectLst/>
              </a:rPr>
              <a:t> </a:t>
            </a:r>
          </a:p>
          <a:p>
            <a:pPr lvl="1"/>
            <a:r>
              <a:rPr lang="en-CA" b="1" dirty="0"/>
              <a:t>Cardiovascular Disease Assessment in Non‑Cardiac Surgery</a:t>
            </a:r>
            <a:r>
              <a:rPr lang="en-CA" dirty="0">
                <a:effectLst/>
              </a:rPr>
              <a:t> </a:t>
            </a:r>
          </a:p>
          <a:p>
            <a:pPr lvl="1"/>
            <a:r>
              <a:rPr lang="en-CA" b="1" dirty="0"/>
              <a:t>Assessing Surgical Risk</a:t>
            </a:r>
            <a:r>
              <a:rPr lang="en-CA" dirty="0">
                <a:effectLst/>
              </a:rPr>
              <a:t> </a:t>
            </a:r>
          </a:p>
          <a:p>
            <a:pPr lvl="1"/>
            <a:r>
              <a:rPr lang="en-CA" b="1" dirty="0"/>
              <a:t>Chronic lung disease and OSA</a:t>
            </a:r>
            <a:endParaRPr lang="en-CA" dirty="0">
              <a:effectLst/>
            </a:endParaRPr>
          </a:p>
          <a:p>
            <a:pPr lvl="1"/>
            <a:r>
              <a:rPr lang="en-CA" b="1" dirty="0"/>
              <a:t>Perioperative Diabetes Management</a:t>
            </a:r>
            <a:r>
              <a:rPr lang="en-CA" dirty="0">
                <a:effectLst/>
              </a:rPr>
              <a:t> </a:t>
            </a:r>
          </a:p>
          <a:p>
            <a:pPr lvl="1"/>
            <a:r>
              <a:rPr lang="en-CA" b="1" dirty="0"/>
              <a:t>Chronic Kidney Disease in the Perioperative Setting</a:t>
            </a:r>
          </a:p>
          <a:p>
            <a:pPr lvl="1"/>
            <a:r>
              <a:rPr lang="en-CA" b="1" dirty="0"/>
              <a:t>Anticoagulant &amp; Antiplatelet Management</a:t>
            </a:r>
            <a:r>
              <a:rPr lang="en-CA" dirty="0">
                <a:effectLst/>
              </a:rPr>
              <a:t> </a:t>
            </a:r>
            <a:endParaRPr lang="en-CA" b="1" dirty="0"/>
          </a:p>
          <a:p>
            <a:pPr lvl="1"/>
            <a:r>
              <a:rPr lang="en-CA" b="1" dirty="0"/>
              <a:t>Adrenal Insufficiency , Chronic Steroid Use and Immunosuppression</a:t>
            </a:r>
          </a:p>
          <a:p>
            <a:pPr lvl="1"/>
            <a:r>
              <a:rPr lang="en-CA" b="1" dirty="0"/>
              <a:t>Medication Management</a:t>
            </a:r>
          </a:p>
          <a:p>
            <a:r>
              <a:rPr lang="en-CA" b="1" dirty="0"/>
              <a:t>End of Module assessment: 5-15 MCQ questions, with 70% pass score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414238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Custom 4">
      <a:dk1>
        <a:srgbClr val="000000"/>
      </a:dk1>
      <a:lt1>
        <a:srgbClr val="FFFFFF"/>
      </a:lt1>
      <a:dk2>
        <a:srgbClr val="454545"/>
      </a:dk2>
      <a:lt2>
        <a:srgbClr val="E0E0E0"/>
      </a:lt2>
      <a:accent1>
        <a:srgbClr val="FBB51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{CEE4E52B-7730-E443-8787-302002EC7D4A}tf16401369</Template>
  <TotalTime>3050</TotalTime>
  <Words>1137</Words>
  <Application>Microsoft Macintosh PowerPoint</Application>
  <PresentationFormat>Widescreen</PresentationFormat>
  <Paragraphs>179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Calibri Light</vt:lpstr>
      <vt:lpstr>Rockwell</vt:lpstr>
      <vt:lpstr>Wingdings</vt:lpstr>
      <vt:lpstr>Atlas</vt:lpstr>
      <vt:lpstr>PowerPoint Presentation</vt:lpstr>
      <vt:lpstr> Pre-Op Canada: Practical perioperative education for modern healthcare teams</vt:lpstr>
      <vt:lpstr>The Problem</vt:lpstr>
      <vt:lpstr>The Opportunity</vt:lpstr>
      <vt:lpstr>What is Pre-op Canada?</vt:lpstr>
      <vt:lpstr>Services</vt:lpstr>
      <vt:lpstr>Target Audience</vt:lpstr>
      <vt:lpstr>Products and Services</vt:lpstr>
      <vt:lpstr>Products and Services - Educational</vt:lpstr>
      <vt:lpstr>1. Introduction &amp; General Approach to Pre‑Operative Medicine </vt:lpstr>
      <vt:lpstr>2. Cardiovascular Disease Assessment in Non‑Cardiac Surgery </vt:lpstr>
      <vt:lpstr>3. Assessing Surgical Risk  </vt:lpstr>
      <vt:lpstr>4.Chronic lung disease and OSA </vt:lpstr>
      <vt:lpstr>5. Perioperative Diabetes Management </vt:lpstr>
      <vt:lpstr>6. Chronic Kidney Disease in the Perioperative Setting </vt:lpstr>
      <vt:lpstr>7. Anticoagulant &amp; Antiplatelet Management  </vt:lpstr>
      <vt:lpstr>8. Adrenal Insufficiency, Chronic Steroid Use and Immunosuppression</vt:lpstr>
      <vt:lpstr>9.Medication Management</vt:lpstr>
      <vt:lpstr>Products and Services – Clinical Tools</vt:lpstr>
      <vt:lpstr>Business Model</vt:lpstr>
      <vt:lpstr>Competitive Advantage</vt:lpstr>
      <vt:lpstr>Strategy</vt:lpstr>
      <vt:lpstr>Financial and Operational Overview</vt:lpstr>
      <vt:lpstr>Impact</vt:lpstr>
      <vt:lpstr>Mission Statement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Pre-Op Canada: Practical perioperative education for modern healthcare teams</dc:title>
  <dc:creator>Nessrine Sabri</dc:creator>
  <cp:lastModifiedBy>Nessrine Sabri</cp:lastModifiedBy>
  <cp:revision>9</cp:revision>
  <dcterms:created xsi:type="dcterms:W3CDTF">2026-05-27T13:19:58Z</dcterms:created>
  <dcterms:modified xsi:type="dcterms:W3CDTF">2026-06-10T14:56:12Z</dcterms:modified>
</cp:coreProperties>
</file>